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6D29706-4A73-44B1-8AE5-6715F368DC76}">
  <a:tblStyle styleId="{16D29706-4A73-44B1-8AE5-6715F368DC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regular.fntdata"/><Relationship Id="rId21" Type="http://schemas.openxmlformats.org/officeDocument/2006/relationships/slide" Target="slides/slide15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f6c73193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f6c73193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f6c731936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f6c731936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f6c731936_0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f6c73193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f6c731936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f6c73193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f6c731936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f6c73193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f6c73193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f6c73193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Aplicaciones de los algoritmos genéticos en problemas de redes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2"/>
            <a:ext cx="8222100" cy="20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Miguel Jiménez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Samantha Arburola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Inteligencia Artificial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Tecnológico de Costa Rica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27988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Mutación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Operadores</a:t>
            </a:r>
            <a:r>
              <a:rPr lang="es" sz="1400"/>
              <a:t> </a:t>
            </a:r>
            <a:r>
              <a:rPr i="1" lang="es" sz="1400"/>
              <a:t> </a:t>
            </a:r>
            <a:endParaRPr i="1" sz="1400"/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i="1" sz="1600"/>
          </a:p>
        </p:txBody>
      </p:sp>
      <p:cxnSp>
        <p:nvCxnSpPr>
          <p:cNvPr id="140" name="Google Shape;140;p22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1" name="Google Shape;141;p22"/>
          <p:cNvSpPr txBox="1"/>
          <p:nvPr>
            <p:ph type="title"/>
          </p:nvPr>
        </p:nvSpPr>
        <p:spPr>
          <a:xfrm>
            <a:off x="727112" y="1995899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Selección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727112" y="2285925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</a:rPr>
              <a:t>Proporcional al fitness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3" name="Google Shape;143;p22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4" name="Google Shape;144;p22"/>
          <p:cNvSpPr txBox="1"/>
          <p:nvPr>
            <p:ph type="title"/>
          </p:nvPr>
        </p:nvSpPr>
        <p:spPr>
          <a:xfrm>
            <a:off x="2161212" y="397419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Cruzamiento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2161212" y="426421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</a:rPr>
              <a:t>uniforme, restringido, permite duplicación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6" name="Google Shape;146;p22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</a:rPr>
              <a:t>cadenas de bits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8" name="Google Shape;148;p22"/>
          <p:cNvCxnSpPr/>
          <p:nvPr/>
        </p:nvCxnSpPr>
        <p:spPr>
          <a:xfrm>
            <a:off x="4957475" y="337502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9" name="Google Shape;149;p22"/>
          <p:cNvSpPr txBox="1"/>
          <p:nvPr>
            <p:ph type="title"/>
          </p:nvPr>
        </p:nvSpPr>
        <p:spPr>
          <a:xfrm>
            <a:off x="5004537" y="397091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Resultados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50" name="Google Shape;150;p22"/>
          <p:cNvSpPr txBox="1"/>
          <p:nvPr>
            <p:ph idx="1" type="body"/>
          </p:nvPr>
        </p:nvSpPr>
        <p:spPr>
          <a:xfrm>
            <a:off x="5004518" y="4260950"/>
            <a:ext cx="28659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</a:rPr>
              <a:t>media de las respuestas y la mejora de la respuesta según el procesador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51" name="Google Shape;151;p22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{16D29706-4A73-44B1-8AE5-6715F368DC76}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Localización de Sensores</a:t>
            </a:r>
            <a:endParaRPr/>
          </a:p>
        </p:txBody>
      </p:sp>
      <p:cxnSp>
        <p:nvCxnSpPr>
          <p:cNvPr id="157" name="Google Shape;157;p23"/>
          <p:cNvCxnSpPr/>
          <p:nvPr/>
        </p:nvCxnSpPr>
        <p:spPr>
          <a:xfrm>
            <a:off x="1176188" y="25717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3"/>
          <p:cNvSpPr txBox="1"/>
          <p:nvPr>
            <p:ph type="title"/>
          </p:nvPr>
        </p:nvSpPr>
        <p:spPr>
          <a:xfrm>
            <a:off x="1223220" y="2375700"/>
            <a:ext cx="25218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dk1"/>
                </a:solidFill>
              </a:rPr>
              <a:t>Variables Propias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1322600" y="2674725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</a:rPr>
              <a:t>mínimo costo de instrumentación ya que no todos los sensores necesitan ser usados para la definición 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60" name="Google Shape;160;p23"/>
          <p:cNvCxnSpPr/>
          <p:nvPr/>
        </p:nvCxnSpPr>
        <p:spPr>
          <a:xfrm>
            <a:off x="4336288" y="2313275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3"/>
          <p:cNvSpPr txBox="1"/>
          <p:nvPr>
            <p:ph type="title"/>
          </p:nvPr>
        </p:nvSpPr>
        <p:spPr>
          <a:xfrm>
            <a:off x="4450362" y="23132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dk1"/>
                </a:solidFill>
              </a:rPr>
              <a:t>Restricciones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4336312" y="296785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</a:rPr>
              <a:t>Respetar exactitudes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63" name="Google Shape;163;p23"/>
          <p:cNvGrpSpPr/>
          <p:nvPr/>
        </p:nvGrpSpPr>
        <p:grpSpPr>
          <a:xfrm>
            <a:off x="853193" y="3512225"/>
            <a:ext cx="5591409" cy="1520400"/>
            <a:chOff x="929030" y="3219675"/>
            <a:chExt cx="5591409" cy="1520400"/>
          </a:xfrm>
        </p:grpSpPr>
        <p:cxnSp>
          <p:nvCxnSpPr>
            <p:cNvPr id="164" name="Google Shape;164;p23"/>
            <p:cNvCxnSpPr>
              <a:stCxn id="165" idx="6"/>
              <a:endCxn id="166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65" name="Google Shape;165;p23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6401939" y="3219675"/>
              <a:ext cx="1185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4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 de Redes Mesh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stantánea tomada desde arriba de varios jóvenes sentados en una pasarela" id="178" name="Google Shape;178;p25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5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s" sz="3000"/>
              <a:t>combinatorio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s" sz="3000"/>
              <a:t>multirestringido</a:t>
            </a:r>
            <a:endParaRPr sz="3000"/>
          </a:p>
        </p:txBody>
      </p:sp>
      <p:grpSp>
        <p:nvGrpSpPr>
          <p:cNvPr id="180" name="Google Shape;180;p25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81" name="Google Shape;181;p25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5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5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5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5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5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5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5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5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5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5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5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5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5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5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5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5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5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5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5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5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5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5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5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5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5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5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5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5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5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5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5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5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5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5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5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5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5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5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5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5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5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5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5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5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5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5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5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5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5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5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5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5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5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5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5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5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5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5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5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5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5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5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5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5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5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5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5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5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5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5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5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5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5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5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5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5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5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5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5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5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stantánea tomada desde arriba de varios jóvenes sentados en una pasarela" id="285" name="Google Shape;285;p26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6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/>
              <a:t>Objetivo</a:t>
            </a:r>
            <a:endParaRPr sz="30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s" sz="3000"/>
              <a:t>unir ciudades respetando requerimientos de tránsito</a:t>
            </a:r>
            <a:endParaRPr sz="3000"/>
          </a:p>
        </p:txBody>
      </p:sp>
      <p:grpSp>
        <p:nvGrpSpPr>
          <p:cNvPr id="287" name="Google Shape;287;p26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288" name="Google Shape;288;p26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6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6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6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6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6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6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6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6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6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61950"/>
            <a:ext cx="88392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226078" y="209502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Algoritmos Genéticos</a:t>
            </a:r>
            <a:endParaRPr sz="2800"/>
          </a:p>
        </p:txBody>
      </p:sp>
      <p:sp>
        <p:nvSpPr>
          <p:cNvPr id="74" name="Google Shape;74;p14"/>
          <p:cNvSpPr txBox="1"/>
          <p:nvPr>
            <p:ph type="title"/>
          </p:nvPr>
        </p:nvSpPr>
        <p:spPr>
          <a:xfrm>
            <a:off x="4337500" y="51415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Optimización</a:t>
            </a:r>
            <a:endParaRPr/>
          </a:p>
        </p:txBody>
      </p:sp>
      <p:cxnSp>
        <p:nvCxnSpPr>
          <p:cNvPr id="75" name="Google Shape;75;p14"/>
          <p:cNvCxnSpPr>
            <a:stCxn id="74" idx="2"/>
            <a:endCxn id="76" idx="0"/>
          </p:cNvCxnSpPr>
          <p:nvPr/>
        </p:nvCxnSpPr>
        <p:spPr>
          <a:xfrm>
            <a:off x="6214450" y="1476250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" name="Google Shape;76;p14"/>
          <p:cNvSpPr txBox="1"/>
          <p:nvPr>
            <p:ph type="title"/>
          </p:nvPr>
        </p:nvSpPr>
        <p:spPr>
          <a:xfrm>
            <a:off x="4337500" y="2090676"/>
            <a:ext cx="3753900" cy="962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Problemas Combinatorios</a:t>
            </a:r>
            <a:endParaRPr/>
          </a:p>
        </p:txBody>
      </p:sp>
      <p:cxnSp>
        <p:nvCxnSpPr>
          <p:cNvPr id="77" name="Google Shape;77;p14"/>
          <p:cNvCxnSpPr>
            <a:stCxn id="76" idx="2"/>
            <a:endCxn id="78" idx="0"/>
          </p:cNvCxnSpPr>
          <p:nvPr/>
        </p:nvCxnSpPr>
        <p:spPr>
          <a:xfrm>
            <a:off x="6214450" y="3052776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" name="Google Shape;78;p14"/>
          <p:cNvSpPr txBox="1"/>
          <p:nvPr>
            <p:ph type="title"/>
          </p:nvPr>
        </p:nvSpPr>
        <p:spPr>
          <a:xfrm>
            <a:off x="4337501" y="366715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Redes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/>
              <a:t>Balance de Carga Dinámico</a:t>
            </a:r>
            <a:endParaRPr sz="4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Balance de Carga en un sistema distribuido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471900" y="1919075"/>
            <a:ext cx="3999900" cy="17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/>
              <a:t>Procesadores Autónomos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/>
              <a:t>Interconexiones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/>
              <a:t>Red de Comunicaciones</a:t>
            </a:r>
            <a:endParaRPr sz="1800"/>
          </a:p>
        </p:txBody>
      </p:sp>
      <p:cxnSp>
        <p:nvCxnSpPr>
          <p:cNvPr id="91" name="Google Shape;91;p16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129600"/>
            <a:ext cx="4084500" cy="20422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624300" y="4171850"/>
            <a:ext cx="79743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Mejor cuando la carga está equitativamente distribuida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Balance de Carga en un sistema distribuido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471900" y="1919075"/>
            <a:ext cx="3999900" cy="17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Dinámicos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/>
              <a:t>Cuando un servidor ha cubierto su capacidad de trabajo, consulta a otro servidor de la red para asignarle la tarea, este la acepta dependiendo la capacidad que tenga</a:t>
            </a:r>
            <a:endParaRPr sz="1800"/>
          </a:p>
        </p:txBody>
      </p:sp>
      <p:cxnSp>
        <p:nvCxnSpPr>
          <p:cNvPr id="100" name="Google Shape;100;p17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624300" y="4171850"/>
            <a:ext cx="79743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El proceso consiste en aprender que tareas puedo realizar</a:t>
            </a:r>
            <a:endParaRPr sz="1800"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175" y="1919075"/>
            <a:ext cx="3194350" cy="23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Balance de Carga en un sistema distribuido</a:t>
            </a:r>
            <a:endParaRPr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471900" y="1919075"/>
            <a:ext cx="3999900" cy="17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Estáticos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/>
              <a:t>Implica una distribución de tareas antes de su ejecución y basada en la información previa de dichas tareas</a:t>
            </a:r>
            <a:endParaRPr sz="1800"/>
          </a:p>
        </p:txBody>
      </p:sp>
      <p:cxnSp>
        <p:nvCxnSpPr>
          <p:cNvPr id="109" name="Google Shape;109;p18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624300" y="4171850"/>
            <a:ext cx="79743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El proceso consiste en aprender que tareas puedo realizar</a:t>
            </a:r>
            <a:endParaRPr sz="1800"/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9228" y="1926700"/>
            <a:ext cx="1259250" cy="220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Balance de Carga en un sistema distribuido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471900" y="1919075"/>
            <a:ext cx="8222100" cy="17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El algoritmo funciona bien cuando la carga del sistema a través es relativamente liviana</a:t>
            </a:r>
            <a:endParaRPr sz="1800"/>
          </a:p>
        </p:txBody>
      </p:sp>
      <p:cxnSp>
        <p:nvCxnSpPr>
          <p:cNvPr id="118" name="Google Shape;118;p19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624300" y="4171850"/>
            <a:ext cx="79743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El proceso consiste en aprender que tareas puedo realizar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94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type="title"/>
          </p:nvPr>
        </p:nvSpPr>
        <p:spPr>
          <a:xfrm>
            <a:off x="-22450" y="1830600"/>
            <a:ext cx="4594500" cy="1482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lt1"/>
                </a:solidFill>
              </a:rPr>
              <a:t>P = (0 1 0 1 A 0 1 0)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Considerando 8 procesadores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/>
              <a:t>Este sería un individuo de la población (para definir la distribución de tareas)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94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/>
          <p:nvPr>
            <p:ph type="title"/>
          </p:nvPr>
        </p:nvSpPr>
        <p:spPr>
          <a:xfrm>
            <a:off x="-22450" y="1830600"/>
            <a:ext cx="4594500" cy="1482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lt1"/>
                </a:solidFill>
              </a:rPr>
              <a:t>P = (0 1 0 1 A 0 1 0)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33" name="Google Shape;133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Fitness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/>
              <a:t>Cuando tiende a 1 tiene mayor importancia,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2400"/>
              <a:t>Cuando tiende a 0, es de menor importancia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